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05613" cy="9939338"/>
  <p:custDataLst>
    <p:tags r:id="rId3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2"/>
    <p:restoredTop sz="94654"/>
  </p:normalViewPr>
  <p:slideViewPr>
    <p:cSldViewPr>
      <p:cViewPr varScale="1">
        <p:scale>
          <a:sx n="84" d="100"/>
          <a:sy n="84" d="100"/>
        </p:scale>
        <p:origin x="200" y="6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648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5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1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40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33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06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9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661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428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56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6306B-A177-460E-9414-48AF18057FF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64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6306B-A177-460E-9414-48AF18057FFB}" type="datetimeFigureOut">
              <a:rPr kumimoji="1" lang="ja-JP" altLang="en-US" smtClean="0"/>
              <a:t>2020/4/8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6639D-C1F9-4D55-9299-3BDDED2D02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8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76825" y="105489"/>
            <a:ext cx="8229600" cy="731223"/>
          </a:xfrm>
        </p:spPr>
        <p:txBody>
          <a:bodyPr>
            <a:noAutofit/>
          </a:bodyPr>
          <a:lstStyle/>
          <a:p>
            <a:r>
              <a:rPr lang="ja-JP" altLang="en-US" sz="2400" b="1" dirty="0"/>
              <a:t>別表</a:t>
            </a:r>
            <a:r>
              <a:rPr lang="en-US" altLang="ja-JP" sz="2400" b="1" dirty="0"/>
              <a:t>1 </a:t>
            </a:r>
            <a:r>
              <a:rPr lang="ja-JP" altLang="en-US" sz="2400" b="1" dirty="0"/>
              <a:t>：海外渡航時の危機管理体制</a:t>
            </a:r>
            <a:br>
              <a:rPr lang="en-US" altLang="ja-JP" sz="2400" b="1" dirty="0"/>
            </a:br>
            <a:r>
              <a:rPr lang="ja-JP" altLang="en-US" sz="1200" dirty="0"/>
              <a:t>「研修先などで天災・事件・事故等が発生した場合の連絡網の体制」（国外連絡網）</a:t>
            </a:r>
            <a:endParaRPr kumimoji="1" lang="ja-JP" altLang="en-US" sz="1200" dirty="0"/>
          </a:p>
        </p:txBody>
      </p:sp>
      <p:sp>
        <p:nvSpPr>
          <p:cNvPr id="3" name="円/楕円 2"/>
          <p:cNvSpPr/>
          <p:nvPr/>
        </p:nvSpPr>
        <p:spPr>
          <a:xfrm>
            <a:off x="351528" y="1124744"/>
            <a:ext cx="2955780" cy="115733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u="sng" dirty="0">
                <a:solidFill>
                  <a:srgbClr val="FF0000"/>
                </a:solidFill>
              </a:rPr>
              <a:t>在</a:t>
            </a:r>
            <a:r>
              <a:rPr lang="en-US" altLang="ja-JP" sz="1400" b="1" u="sng" dirty="0">
                <a:solidFill>
                  <a:srgbClr val="FF0000"/>
                </a:solidFill>
              </a:rPr>
              <a:t>	</a:t>
            </a:r>
            <a:r>
              <a:rPr kumimoji="1" lang="en-US" altLang="ja-JP" sz="1400" b="1" u="sng" dirty="0">
                <a:solidFill>
                  <a:srgbClr val="FF0000"/>
                </a:solidFill>
              </a:rPr>
              <a:t>	</a:t>
            </a:r>
          </a:p>
          <a:p>
            <a:r>
              <a:rPr kumimoji="1" lang="ja-JP" altLang="en-US" sz="1400" b="1" dirty="0">
                <a:solidFill>
                  <a:srgbClr val="FF0000"/>
                </a:solidFill>
              </a:rPr>
              <a:t>日本国</a:t>
            </a:r>
            <a:r>
              <a:rPr lang="ja-JP" altLang="en-US" sz="1400" b="1" dirty="0">
                <a:solidFill>
                  <a:srgbClr val="FF0000"/>
                </a:solidFill>
              </a:rPr>
              <a:t>［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大使館・領事館</a:t>
            </a:r>
            <a:r>
              <a:rPr lang="ja-JP" altLang="en-US" sz="1400" b="1" dirty="0">
                <a:solidFill>
                  <a:srgbClr val="FF0000"/>
                </a:solidFill>
              </a:rPr>
              <a:t>］</a:t>
            </a:r>
            <a:endParaRPr lang="en-US" altLang="ja-JP" sz="1400" b="1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（該当しない方を削除する）</a:t>
            </a:r>
            <a:endParaRPr lang="en-US" altLang="ja-JP" sz="12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ja-JP" sz="1400" u="sng" dirty="0">
                <a:solidFill>
                  <a:schemeClr val="tx1"/>
                </a:solidFill>
              </a:rPr>
              <a:t>【</a:t>
            </a:r>
            <a:r>
              <a:rPr kumimoji="1" lang="ja-JP" altLang="en-US" sz="1400" u="sng" dirty="0">
                <a:solidFill>
                  <a:schemeClr val="tx1"/>
                </a:solidFill>
              </a:rPr>
              <a:t>連絡先</a:t>
            </a:r>
            <a:r>
              <a:rPr kumimoji="1" lang="en-US" altLang="ja-JP" sz="1400" u="sng" dirty="0">
                <a:solidFill>
                  <a:schemeClr val="tx1"/>
                </a:solidFill>
              </a:rPr>
              <a:t>】		</a:t>
            </a:r>
            <a:r>
              <a:rPr kumimoji="1" lang="ja-JP" altLang="en-US" sz="1400" u="sng" dirty="0">
                <a:solidFill>
                  <a:schemeClr val="tx1"/>
                </a:solidFill>
              </a:rPr>
              <a:t>　　　　　　　　</a:t>
            </a:r>
          </a:p>
        </p:txBody>
      </p:sp>
      <p:sp>
        <p:nvSpPr>
          <p:cNvPr id="6" name="円/楕円 5"/>
          <p:cNvSpPr/>
          <p:nvPr/>
        </p:nvSpPr>
        <p:spPr>
          <a:xfrm>
            <a:off x="5004049" y="2780928"/>
            <a:ext cx="3276000" cy="15120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u="sng">
                <a:solidFill>
                  <a:schemeClr val="tx1"/>
                </a:solidFill>
              </a:rPr>
              <a:t>　</a:t>
            </a:r>
            <a:endParaRPr kumimoji="1" lang="ja-JP" altLang="en-US" sz="1200" u="sng" dirty="0">
              <a:solidFill>
                <a:schemeClr val="tx1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5020427" y="4797152"/>
            <a:ext cx="3800045" cy="151216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4572000" y="764704"/>
            <a:ext cx="0" cy="55918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863952" y="2780928"/>
            <a:ext cx="3276000" cy="1512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200" u="sng" dirty="0">
              <a:solidFill>
                <a:schemeClr val="tx1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537575" y="4797152"/>
            <a:ext cx="3560381" cy="1512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sng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/>
          <p:cNvCxnSpPr>
            <a:cxnSpLocks/>
            <a:stCxn id="3" idx="6"/>
            <a:endCxn id="38" idx="2"/>
          </p:cNvCxnSpPr>
          <p:nvPr/>
        </p:nvCxnSpPr>
        <p:spPr>
          <a:xfrm>
            <a:off x="3307308" y="1703411"/>
            <a:ext cx="1615158" cy="3301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4624383" y="908720"/>
            <a:ext cx="792088" cy="252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国内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727049" y="909303"/>
            <a:ext cx="792000" cy="25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国外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/>
          <p:cNvCxnSpPr>
            <a:cxnSpLocks/>
          </p:cNvCxnSpPr>
          <p:nvPr/>
        </p:nvCxnSpPr>
        <p:spPr>
          <a:xfrm>
            <a:off x="8334406" y="2171801"/>
            <a:ext cx="25202" cy="2825606"/>
          </a:xfrm>
          <a:prstGeom prst="straightConnector1">
            <a:avLst/>
          </a:prstGeom>
          <a:ln w="381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>
            <a:cxnSpLocks/>
            <a:endCxn id="7" idx="0"/>
          </p:cNvCxnSpPr>
          <p:nvPr/>
        </p:nvCxnSpPr>
        <p:spPr>
          <a:xfrm>
            <a:off x="6894197" y="4290924"/>
            <a:ext cx="26253" cy="506228"/>
          </a:xfrm>
          <a:prstGeom prst="straightConnector1">
            <a:avLst/>
          </a:prstGeom>
          <a:ln w="381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cxnSpLocks/>
            <a:stCxn id="10" idx="6"/>
            <a:endCxn id="6" idx="2"/>
          </p:cNvCxnSpPr>
          <p:nvPr/>
        </p:nvCxnSpPr>
        <p:spPr>
          <a:xfrm>
            <a:off x="4139952" y="3536928"/>
            <a:ext cx="864097" cy="0"/>
          </a:xfrm>
          <a:prstGeom prst="straightConnector1">
            <a:avLst/>
          </a:prstGeom>
          <a:ln w="381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cxnSpLocks/>
            <a:stCxn id="10" idx="5"/>
            <a:endCxn id="7" idx="1"/>
          </p:cNvCxnSpPr>
          <p:nvPr/>
        </p:nvCxnSpPr>
        <p:spPr>
          <a:xfrm>
            <a:off x="3660193" y="4071501"/>
            <a:ext cx="1916738" cy="947103"/>
          </a:xfrm>
          <a:prstGeom prst="straightConnector1">
            <a:avLst/>
          </a:prstGeom>
          <a:ln w="38100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cxnSpLocks/>
            <a:stCxn id="3" idx="3"/>
          </p:cNvCxnSpPr>
          <p:nvPr/>
        </p:nvCxnSpPr>
        <p:spPr>
          <a:xfrm>
            <a:off x="784392" y="2112590"/>
            <a:ext cx="59142" cy="3188618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>
            <a:cxnSpLocks/>
          </p:cNvCxnSpPr>
          <p:nvPr/>
        </p:nvCxnSpPr>
        <p:spPr>
          <a:xfrm>
            <a:off x="2137180" y="2279448"/>
            <a:ext cx="41305" cy="509484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cxnSpLocks/>
            <a:stCxn id="11" idx="0"/>
          </p:cNvCxnSpPr>
          <p:nvPr/>
        </p:nvCxnSpPr>
        <p:spPr>
          <a:xfrm flipV="1">
            <a:off x="2317766" y="4303692"/>
            <a:ext cx="42295" cy="49346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3635896" y="1412776"/>
            <a:ext cx="1061063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連絡・相談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4097957" y="3204941"/>
            <a:ext cx="968863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連絡・相談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6872971" y="4365656"/>
            <a:ext cx="95669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連絡・相談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644320" y="2564904"/>
            <a:ext cx="111936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連絡・相談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2150514" y="2343582"/>
            <a:ext cx="95669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連絡・相談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79512" y="6453336"/>
            <a:ext cx="88670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※</a:t>
            </a:r>
            <a:r>
              <a:rPr kumimoji="1" lang="ja-JP" altLang="en-US" sz="1400" dirty="0"/>
              <a:t>連絡先は各自事前に確認し、記入しておきましょう。記入後、留守宅のご家族にも渡しておいて下さい。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0" y="105489"/>
            <a:ext cx="43954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50" charset="-128"/>
                <a:ea typeface="ＭＳ Ｐゴシック" pitchFamily="50" charset="-128"/>
                <a:cs typeface="ＭＳ Ｐゴシック" pitchFamily="50" charset="-128"/>
              </a:rPr>
              <a:t>　　　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8316416" y="2680259"/>
            <a:ext cx="766192" cy="2529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連絡・相談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2365247" y="4411536"/>
            <a:ext cx="871005" cy="3600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連絡・相談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4635883" y="4290924"/>
            <a:ext cx="968863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</a:rPr>
              <a:t>連絡・相談</a:t>
            </a:r>
          </a:p>
        </p:txBody>
      </p:sp>
      <p:sp>
        <p:nvSpPr>
          <p:cNvPr id="38" name="円/楕円 37"/>
          <p:cNvSpPr/>
          <p:nvPr/>
        </p:nvSpPr>
        <p:spPr>
          <a:xfrm>
            <a:off x="4922466" y="1008436"/>
            <a:ext cx="3683956" cy="139655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A98BB1C-2D69-634F-9EB7-1AE9DABD5501}"/>
              </a:ext>
            </a:extLst>
          </p:cNvPr>
          <p:cNvSpPr/>
          <p:nvPr/>
        </p:nvSpPr>
        <p:spPr>
          <a:xfrm>
            <a:off x="5066194" y="3068960"/>
            <a:ext cx="325022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b="1">
                <a:solidFill>
                  <a:srgbClr val="FF0000"/>
                </a:solidFill>
              </a:rPr>
              <a:t>本人の家族：</a:t>
            </a:r>
            <a:r>
              <a:rPr lang="ja-JP" altLang="en-US" sz="1400" b="1" u="sng"/>
              <a:t>　（氏名・続柄を記入）</a:t>
            </a:r>
            <a:br>
              <a:rPr lang="en-US" altLang="ja-JP" dirty="0"/>
            </a:br>
            <a:r>
              <a:rPr lang="ja-JP" altLang="en-US" sz="1000"/>
              <a:t>状況により、豊橋技術科学大学と相談の上、現地へ渡航</a:t>
            </a:r>
            <a:endParaRPr lang="en-US" altLang="ja-JP" sz="1000" dirty="0"/>
          </a:p>
          <a:p>
            <a:pPr>
              <a:spcBef>
                <a:spcPts val="1200"/>
              </a:spcBef>
            </a:pPr>
            <a:r>
              <a:rPr lang="en-US" altLang="ja-JP" sz="1200" u="sng" dirty="0"/>
              <a:t>【</a:t>
            </a:r>
            <a:r>
              <a:rPr lang="ja-JP" altLang="en-US" sz="1200" u="sng"/>
              <a:t>連絡先</a:t>
            </a:r>
            <a:r>
              <a:rPr lang="en-US" altLang="ja-JP" sz="1200" u="sng" dirty="0"/>
              <a:t>】			</a:t>
            </a:r>
            <a:r>
              <a:rPr lang="ja-JP" altLang="en-US" sz="1200" u="sng" dirty="0"/>
              <a:t>　　</a:t>
            </a:r>
            <a:r>
              <a:rPr lang="ja-JP" altLang="en-US" sz="1200" u="sng"/>
              <a:t>　</a:t>
            </a:r>
            <a:endParaRPr lang="ja-JP" altLang="en-US" sz="120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917F784D-664B-B342-8657-F07FE31022D7}"/>
              </a:ext>
            </a:extLst>
          </p:cNvPr>
          <p:cNvSpPr/>
          <p:nvPr/>
        </p:nvSpPr>
        <p:spPr>
          <a:xfrm>
            <a:off x="1115616" y="2996952"/>
            <a:ext cx="3250222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1400" b="1">
                <a:solidFill>
                  <a:srgbClr val="FF0000"/>
                </a:solidFill>
              </a:rPr>
              <a:t>本人：</a:t>
            </a:r>
            <a:r>
              <a:rPr lang="ja-JP" altLang="en-US" sz="1400" b="1" u="sng"/>
              <a:t>（氏名を記入）</a:t>
            </a:r>
            <a:r>
              <a:rPr lang="en-US" altLang="ja-JP" sz="1400" u="sng" dirty="0"/>
              <a:t>		</a:t>
            </a:r>
            <a:r>
              <a:rPr lang="ja-JP" altLang="en-US" sz="1400" b="1" u="sng"/>
              <a:t>　　　　　　　　</a:t>
            </a:r>
            <a:endParaRPr lang="en-US" altLang="ja-JP" dirty="0"/>
          </a:p>
          <a:p>
            <a:pPr>
              <a:spcBef>
                <a:spcPts val="300"/>
              </a:spcBef>
            </a:pPr>
            <a:r>
              <a:rPr lang="ja-JP" altLang="en-US" sz="1000"/>
              <a:t>研修先で天災・事故・事件等に遭った場合</a:t>
            </a:r>
            <a:br>
              <a:rPr lang="en-US" altLang="ja-JP" sz="1000" dirty="0"/>
            </a:br>
            <a:r>
              <a:rPr lang="ja-JP" altLang="en-US" sz="1000"/>
              <a:t>（行方不明・死亡時は研修先大学・機関等の担当者が</a:t>
            </a:r>
            <a:endParaRPr lang="en-US" altLang="ja-JP" sz="1000" dirty="0"/>
          </a:p>
          <a:p>
            <a:r>
              <a:rPr lang="ja-JP" altLang="en-US" sz="1000"/>
              <a:t>豊橋技術科学大学等へ報告）</a:t>
            </a:r>
            <a:endParaRPr lang="en-US" altLang="ja-JP" sz="1000" dirty="0"/>
          </a:p>
          <a:p>
            <a:pPr>
              <a:spcBef>
                <a:spcPts val="600"/>
              </a:spcBef>
            </a:pPr>
            <a:r>
              <a:rPr lang="en-US" altLang="ja-JP" sz="1200" u="sng" dirty="0"/>
              <a:t>【</a:t>
            </a:r>
            <a:r>
              <a:rPr lang="ja-JP" altLang="en-US" sz="1200" u="sng"/>
              <a:t>現地連絡先</a:t>
            </a:r>
            <a:r>
              <a:rPr lang="en-US" altLang="ja-JP" sz="1200" u="sng" dirty="0"/>
              <a:t>】		</a:t>
            </a:r>
            <a:r>
              <a:rPr lang="ja-JP" altLang="en-US" sz="1200" u="sng" dirty="0"/>
              <a:t>　　</a:t>
            </a:r>
            <a:r>
              <a:rPr lang="ja-JP" altLang="en-US" sz="1200" u="sng"/>
              <a:t>　</a:t>
            </a:r>
            <a:endParaRPr lang="ja-JP" altLang="en-US" sz="1200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38428EAF-41C3-AB44-BC87-B00D27A6DBB1}"/>
              </a:ext>
            </a:extLst>
          </p:cNvPr>
          <p:cNvSpPr/>
          <p:nvPr/>
        </p:nvSpPr>
        <p:spPr>
          <a:xfrm>
            <a:off x="899592" y="4869160"/>
            <a:ext cx="2859910" cy="1269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b="1">
                <a:solidFill>
                  <a:srgbClr val="FF0000"/>
                </a:solidFill>
              </a:rPr>
              <a:t>研修先大学・機関等</a:t>
            </a:r>
            <a:br>
              <a:rPr lang="en-US" altLang="ja-JP" sz="2000" dirty="0"/>
            </a:br>
            <a:r>
              <a:rPr lang="ja-JP" altLang="en-US" sz="1050"/>
              <a:t>（派遣先の大学・機関）</a:t>
            </a:r>
            <a:endParaRPr lang="en-US" altLang="ja-JP" sz="1050" dirty="0"/>
          </a:p>
          <a:p>
            <a:pPr defTabSz="2513013">
              <a:spcBef>
                <a:spcPts val="600"/>
              </a:spcBef>
            </a:pPr>
            <a:r>
              <a:rPr lang="ja-JP" altLang="en-US" sz="1200" u="sng"/>
              <a:t>大学・機関名：</a:t>
            </a:r>
            <a:r>
              <a:rPr lang="en-US" altLang="ja-JP" sz="1200" u="sng" dirty="0"/>
              <a:t>	</a:t>
            </a:r>
          </a:p>
          <a:p>
            <a:pPr defTabSz="2513013">
              <a:spcBef>
                <a:spcPts val="300"/>
              </a:spcBef>
            </a:pPr>
            <a:r>
              <a:rPr lang="ja-JP" altLang="en-US" sz="1200" u="sng"/>
              <a:t>担当者名：</a:t>
            </a:r>
            <a:r>
              <a:rPr lang="en-US" altLang="ja-JP" sz="1200" u="sng" dirty="0"/>
              <a:t>	</a:t>
            </a:r>
          </a:p>
          <a:p>
            <a:pPr defTabSz="2513013">
              <a:spcBef>
                <a:spcPts val="300"/>
              </a:spcBef>
            </a:pPr>
            <a:r>
              <a:rPr lang="ja-JP" altLang="en-US" sz="1200" u="sng"/>
              <a:t>電話番号：</a:t>
            </a:r>
            <a:r>
              <a:rPr lang="en-US" altLang="ja-JP" u="sng" dirty="0"/>
              <a:t>	</a:t>
            </a:r>
            <a:endParaRPr lang="ja-JP" altLang="en-US" u="sng" dirty="0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5D5F0154-B25C-9349-94C5-94D0E978FD4C}"/>
              </a:ext>
            </a:extLst>
          </p:cNvPr>
          <p:cNvSpPr/>
          <p:nvPr/>
        </p:nvSpPr>
        <p:spPr>
          <a:xfrm>
            <a:off x="5538116" y="4904224"/>
            <a:ext cx="3029431" cy="1284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ja-JP" altLang="en-US" sz="1400" b="1">
                <a:solidFill>
                  <a:srgbClr val="FF0000"/>
                </a:solidFill>
              </a:rPr>
              <a:t>豊橋技術科学大学</a:t>
            </a:r>
            <a:endParaRPr lang="en-US" altLang="ja-JP" sz="1400" b="1" dirty="0">
              <a:solidFill>
                <a:srgbClr val="FF0000"/>
              </a:solidFill>
            </a:endParaRPr>
          </a:p>
          <a:p>
            <a:r>
              <a:rPr lang="ja-JP" altLang="en-US" sz="1000"/>
              <a:t>必要に応じて適宜対策本部を設置して対応。</a:t>
            </a:r>
            <a:endParaRPr lang="en-US" altLang="ja-JP" sz="1000" dirty="0"/>
          </a:p>
          <a:p>
            <a:r>
              <a:rPr lang="ja-JP" altLang="en-US" sz="1000"/>
              <a:t>状況により教職員を現地大学へ派遣</a:t>
            </a:r>
            <a:endParaRPr lang="en-US" altLang="ja-JP" sz="1000" dirty="0"/>
          </a:p>
          <a:p>
            <a:pPr>
              <a:spcBef>
                <a:spcPts val="600"/>
              </a:spcBef>
            </a:pPr>
            <a:r>
              <a:rPr lang="en-US" altLang="ja-JP" sz="1200" u="sng" dirty="0"/>
              <a:t>【</a:t>
            </a:r>
            <a:r>
              <a:rPr lang="ja-JP" altLang="en-US" sz="1200" u="sng"/>
              <a:t>連絡先</a:t>
            </a:r>
            <a:r>
              <a:rPr lang="en-US" altLang="ja-JP" sz="1200" u="sng" dirty="0"/>
              <a:t>】			</a:t>
            </a:r>
            <a:r>
              <a:rPr lang="ja-JP" altLang="en-US" sz="1200"/>
              <a:t>　　　　</a:t>
            </a:r>
            <a:endParaRPr lang="en-US" altLang="ja-JP" sz="1200" dirty="0"/>
          </a:p>
          <a:p>
            <a:r>
              <a:rPr lang="ja-JP" altLang="en-US" sz="1200"/>
              <a:t>　平日：</a:t>
            </a:r>
            <a:r>
              <a:rPr lang="en-US" altLang="ja-JP" sz="1200" dirty="0"/>
              <a:t>0532-44-6571</a:t>
            </a:r>
            <a:r>
              <a:rPr lang="ja-JP" altLang="en-US" sz="1200"/>
              <a:t>（国際課）</a:t>
            </a:r>
          </a:p>
          <a:p>
            <a:r>
              <a:rPr lang="ja-JP" altLang="en-US" sz="1200"/>
              <a:t>　休日・時間外：</a:t>
            </a:r>
            <a:r>
              <a:rPr lang="en-US" altLang="ja-JP" sz="1200" dirty="0"/>
              <a:t>0532-44-6590</a:t>
            </a:r>
            <a:r>
              <a:rPr lang="ja-JP" altLang="en-US" sz="1200"/>
              <a:t>（守衛所）</a:t>
            </a: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36AD55FE-B48B-C84B-9D6D-ED576B82B8F2}"/>
              </a:ext>
            </a:extLst>
          </p:cNvPr>
          <p:cNvSpPr/>
          <p:nvPr/>
        </p:nvSpPr>
        <p:spPr>
          <a:xfrm>
            <a:off x="4860032" y="1196462"/>
            <a:ext cx="3659555" cy="1123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ja-JP" altLang="en-US" sz="1200" b="1">
                <a:solidFill>
                  <a:srgbClr val="FF0000"/>
                </a:solidFill>
              </a:rPr>
              <a:t>文部科学省・外務省等の関係省庁</a:t>
            </a:r>
            <a:endParaRPr lang="en-US" altLang="ja-JP" sz="1200" b="1" dirty="0">
              <a:solidFill>
                <a:srgbClr val="FF0000"/>
              </a:solidFill>
            </a:endParaRPr>
          </a:p>
          <a:p>
            <a:pPr>
              <a:tabLst>
                <a:tab pos="396875" algn="l"/>
              </a:tabLst>
            </a:pPr>
            <a:r>
              <a:rPr lang="en-US" altLang="ja-JP" sz="1000" dirty="0"/>
              <a:t>	</a:t>
            </a:r>
            <a:r>
              <a:rPr lang="ja-JP" altLang="en-US" sz="1000"/>
              <a:t>・　高等教育局学生・留学生課留学生交流室政策調査係</a:t>
            </a:r>
            <a:endParaRPr lang="en-US" altLang="ja-JP" sz="1000" dirty="0"/>
          </a:p>
          <a:p>
            <a:pPr>
              <a:tabLst>
                <a:tab pos="396875" algn="l"/>
              </a:tabLst>
            </a:pPr>
            <a:r>
              <a:rPr lang="en-US" altLang="ja-JP" sz="1000" dirty="0"/>
              <a:t>		</a:t>
            </a:r>
            <a:r>
              <a:rPr lang="ja-JP" altLang="en-US" sz="1000"/>
              <a:t>平日（代表）：</a:t>
            </a:r>
            <a:r>
              <a:rPr lang="en-US" altLang="ja-JP" sz="1000" dirty="0"/>
              <a:t>03-5253-4111(</a:t>
            </a:r>
            <a:r>
              <a:rPr lang="ja-JP" altLang="en-US" sz="1000"/>
              <a:t>内線</a:t>
            </a:r>
            <a:r>
              <a:rPr lang="en-US" altLang="ja-JP" sz="1000" dirty="0"/>
              <a:t>3433) </a:t>
            </a:r>
          </a:p>
          <a:p>
            <a:pPr>
              <a:tabLst>
                <a:tab pos="396875" algn="l"/>
              </a:tabLst>
            </a:pPr>
            <a:r>
              <a:rPr lang="ja-JP" altLang="en-US" sz="1000"/>
              <a:t>　　　</a:t>
            </a:r>
            <a:r>
              <a:rPr lang="en-US" altLang="ja-JP" sz="1000" dirty="0"/>
              <a:t>		</a:t>
            </a:r>
            <a:r>
              <a:rPr lang="ja-JP" altLang="en-US" sz="1000"/>
              <a:t>休日：</a:t>
            </a:r>
            <a:r>
              <a:rPr lang="en-US" altLang="ja-JP" sz="1000" dirty="0"/>
              <a:t>080-7703-1068</a:t>
            </a:r>
          </a:p>
          <a:p>
            <a:pPr>
              <a:tabLst>
                <a:tab pos="396875" algn="l"/>
              </a:tabLst>
            </a:pPr>
            <a:r>
              <a:rPr lang="en-US" altLang="ja-JP" sz="1000" dirty="0"/>
              <a:t>	</a:t>
            </a:r>
            <a:r>
              <a:rPr lang="ja-JP" altLang="en-US" sz="1000"/>
              <a:t>・　外務省海外邦人安全課　</a:t>
            </a:r>
            <a:endParaRPr lang="en-US" altLang="ja-JP" sz="1000" dirty="0"/>
          </a:p>
          <a:p>
            <a:r>
              <a:rPr lang="ja-JP" altLang="en-US" sz="1000"/>
              <a:t>　　　</a:t>
            </a:r>
            <a:r>
              <a:rPr lang="en-US" altLang="ja-JP" sz="1000" dirty="0"/>
              <a:t>	</a:t>
            </a:r>
            <a:r>
              <a:rPr lang="ja-JP" altLang="en-US" sz="1000"/>
              <a:t>直通：</a:t>
            </a:r>
            <a:r>
              <a:rPr lang="en-US" altLang="ja-JP" sz="1000" dirty="0"/>
              <a:t>03-5501-8160</a:t>
            </a:r>
          </a:p>
        </p:txBody>
      </p:sp>
    </p:spTree>
    <p:extLst>
      <p:ext uri="{BB962C8B-B14F-4D97-AF65-F5344CB8AC3E}">
        <p14:creationId xmlns:p14="http://schemas.microsoft.com/office/powerpoint/2010/main" val="5945062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c16e858e-d917-41d5-9ecc-06315966ea67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343</Words>
  <Application>Microsoft Macintosh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 Unicode MS</vt:lpstr>
      <vt:lpstr>Arial</vt:lpstr>
      <vt:lpstr>Calibri</vt:lpstr>
      <vt:lpstr>Office ​​テーマ</vt:lpstr>
      <vt:lpstr>別表1 ：海外渡航時の危機管理体制 「研修先などで天災・事件・事故等が発生した場合の連絡網の体制」（国外連絡網）</vt:lpstr>
    </vt:vector>
  </TitlesOfParts>
  <Company>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Miki Iwahashi</dc:creator>
  <cp:lastModifiedBy>SakaiKeiko</cp:lastModifiedBy>
  <cp:revision>59</cp:revision>
  <cp:lastPrinted>2017-03-07T07:20:55Z</cp:lastPrinted>
  <dcterms:created xsi:type="dcterms:W3CDTF">2013-07-23T06:20:40Z</dcterms:created>
  <dcterms:modified xsi:type="dcterms:W3CDTF">2020-04-08T07:36:31Z</dcterms:modified>
</cp:coreProperties>
</file>