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4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1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4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33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06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9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66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42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6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4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306B-A177-460E-9414-48AF18057FF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8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76825" y="105489"/>
            <a:ext cx="8229600" cy="731223"/>
          </a:xfrm>
        </p:spPr>
        <p:txBody>
          <a:bodyPr>
            <a:noAutofit/>
          </a:bodyPr>
          <a:lstStyle/>
          <a:p>
            <a:r>
              <a:rPr lang="ja-JP" altLang="en-US" sz="2400" b="1" dirty="0" smtClean="0"/>
              <a:t>別表</a:t>
            </a:r>
            <a:r>
              <a:rPr lang="en-US" altLang="ja-JP" sz="2400" b="1" dirty="0"/>
              <a:t>1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：海外渡航時の危機管理体制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1200" dirty="0" smtClean="0"/>
              <a:t>「研修先などで天災・事件・事故等が発生した場合の連絡網の体制」（国外連絡網）</a:t>
            </a:r>
            <a:endParaRPr kumimoji="1" lang="ja-JP" altLang="en-US" sz="1200" dirty="0"/>
          </a:p>
        </p:txBody>
      </p:sp>
      <p:sp>
        <p:nvSpPr>
          <p:cNvPr id="3" name="円/楕円 2"/>
          <p:cNvSpPr/>
          <p:nvPr/>
        </p:nvSpPr>
        <p:spPr>
          <a:xfrm>
            <a:off x="351528" y="1124744"/>
            <a:ext cx="2955780" cy="115733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u="sng" dirty="0" smtClean="0">
                <a:solidFill>
                  <a:srgbClr val="FF0000"/>
                </a:solidFill>
              </a:rPr>
              <a:t>在</a:t>
            </a:r>
            <a:r>
              <a:rPr lang="en-US" altLang="ja-JP" sz="1400" b="1" u="sng" dirty="0" smtClean="0">
                <a:solidFill>
                  <a:srgbClr val="FF0000"/>
                </a:solidFill>
              </a:rPr>
              <a:t>	</a:t>
            </a:r>
            <a:r>
              <a:rPr kumimoji="1" lang="en-US" altLang="ja-JP" sz="1400" b="1" u="sng" dirty="0" smtClean="0">
                <a:solidFill>
                  <a:srgbClr val="FF0000"/>
                </a:solidFill>
              </a:rPr>
              <a:t>	</a:t>
            </a:r>
          </a:p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日本国</a:t>
            </a:r>
            <a:r>
              <a:rPr lang="ja-JP" altLang="en-US" sz="1400" b="1" dirty="0">
                <a:solidFill>
                  <a:srgbClr val="FF0000"/>
                </a:solidFill>
              </a:rPr>
              <a:t>［</a:t>
            </a:r>
            <a:r>
              <a:rPr kumimoji="1" lang="ja-JP" altLang="en-US" sz="1400" b="1" dirty="0" smtClean="0">
                <a:solidFill>
                  <a:srgbClr val="FF0000"/>
                </a:solidFill>
              </a:rPr>
              <a:t>大使館・領事館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］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（該当しない方を削除する）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400" u="sng" dirty="0">
                <a:solidFill>
                  <a:schemeClr val="tx1"/>
                </a:solidFill>
              </a:rPr>
              <a:t>【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連絡先</a:t>
            </a:r>
            <a:r>
              <a:rPr kumimoji="1" lang="en-US" altLang="ja-JP" sz="1400" u="sng" dirty="0" smtClean="0">
                <a:solidFill>
                  <a:schemeClr val="tx1"/>
                </a:solidFill>
              </a:rPr>
              <a:t>】		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　　　　　　　　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5004048" y="3033896"/>
            <a:ext cx="3168352" cy="115212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本人の</a:t>
            </a:r>
            <a:r>
              <a:rPr lang="ja-JP" altLang="en-US" sz="1400" b="1" dirty="0" smtClean="0">
                <a:solidFill>
                  <a:srgbClr val="FF0000"/>
                </a:solidFill>
              </a:rPr>
              <a:t>家族：</a:t>
            </a:r>
            <a:r>
              <a:rPr lang="ja-JP" altLang="en-US" sz="1400" b="1" u="sng" dirty="0">
                <a:solidFill>
                  <a:schemeClr val="tx1"/>
                </a:solidFill>
              </a:rPr>
              <a:t>　（</a:t>
            </a:r>
            <a:r>
              <a:rPr lang="ja-JP" altLang="en-US" sz="1400" b="1" u="sng" dirty="0" smtClean="0">
                <a:solidFill>
                  <a:schemeClr val="tx1"/>
                </a:solidFill>
              </a:rPr>
              <a:t>氏名・続柄を記入）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ja-JP" altLang="en-US" sz="1000" dirty="0" smtClean="0">
                <a:solidFill>
                  <a:schemeClr val="tx1"/>
                </a:solidFill>
              </a:rPr>
              <a:t>状況により、豊橋技術科学大学と相談の上、現地へ渡航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en-US" altLang="ja-JP" sz="1200" u="sng" dirty="0" smtClean="0">
                <a:solidFill>
                  <a:schemeClr val="tx1"/>
                </a:solidFill>
              </a:rPr>
              <a:t>【</a:t>
            </a:r>
            <a:r>
              <a:rPr lang="ja-JP" altLang="en-US" sz="1200" u="sng" dirty="0" smtClean="0">
                <a:solidFill>
                  <a:schemeClr val="tx1"/>
                </a:solidFill>
              </a:rPr>
              <a:t>連絡先</a:t>
            </a:r>
            <a:r>
              <a:rPr lang="en-US" altLang="ja-JP" sz="1200" u="sng" dirty="0" smtClean="0">
                <a:solidFill>
                  <a:schemeClr val="tx1"/>
                </a:solidFill>
              </a:rPr>
              <a:t>】		</a:t>
            </a:r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5020427" y="4797152"/>
            <a:ext cx="3800045" cy="15121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</a:rPr>
              <a:t>豊橋技術科学大学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必要に応じて適宜対策本部を設置して対応。状況により教職員を現地大学へ派遣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【</a:t>
            </a:r>
            <a:r>
              <a:rPr lang="ja-JP" altLang="en-US" sz="1200" dirty="0" smtClean="0">
                <a:solidFill>
                  <a:schemeClr val="tx1"/>
                </a:solidFill>
              </a:rPr>
              <a:t>連絡先</a:t>
            </a:r>
            <a:r>
              <a:rPr lang="en-US" altLang="ja-JP" sz="1200" dirty="0" smtClean="0">
                <a:solidFill>
                  <a:schemeClr val="tx1"/>
                </a:solidFill>
              </a:rPr>
              <a:t>】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平日</a:t>
            </a:r>
            <a:r>
              <a:rPr lang="ja-JP" altLang="en-US" sz="1200" dirty="0">
                <a:solidFill>
                  <a:schemeClr val="tx1"/>
                </a:solidFill>
              </a:rPr>
              <a:t>：</a:t>
            </a:r>
            <a:r>
              <a:rPr lang="en-US" altLang="ja-JP" sz="1200" dirty="0" smtClean="0">
                <a:solidFill>
                  <a:schemeClr val="tx1"/>
                </a:solidFill>
              </a:rPr>
              <a:t>0532-44-6571</a:t>
            </a:r>
            <a:r>
              <a:rPr lang="ja-JP" altLang="en-US" sz="1200" dirty="0" smtClean="0">
                <a:solidFill>
                  <a:schemeClr val="tx1"/>
                </a:solidFill>
              </a:rPr>
              <a:t>（国際課）</a:t>
            </a:r>
            <a:endParaRPr lang="ja-JP" altLang="en-US" sz="1200" dirty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休日</a:t>
            </a:r>
            <a:r>
              <a:rPr lang="ja-JP" altLang="en-US" sz="1200" dirty="0">
                <a:solidFill>
                  <a:schemeClr val="tx1"/>
                </a:solidFill>
              </a:rPr>
              <a:t>・時間外：</a:t>
            </a:r>
            <a:r>
              <a:rPr lang="en-US" altLang="ja-JP" sz="1200" dirty="0">
                <a:solidFill>
                  <a:schemeClr val="tx1"/>
                </a:solidFill>
              </a:rPr>
              <a:t>0532-44-6590</a:t>
            </a:r>
            <a:r>
              <a:rPr lang="ja-JP" altLang="en-US" sz="1200" dirty="0">
                <a:solidFill>
                  <a:schemeClr val="tx1"/>
                </a:solidFill>
              </a:rPr>
              <a:t>（守衛所</a:t>
            </a:r>
            <a:r>
              <a:rPr lang="ja-JP" altLang="en-US" sz="1000" dirty="0">
                <a:solidFill>
                  <a:schemeClr val="tx1"/>
                </a:solidFill>
              </a:rPr>
              <a:t>） 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　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4572000" y="764704"/>
            <a:ext cx="0" cy="55918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971600" y="2996952"/>
            <a:ext cx="3168352" cy="12241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本人：</a:t>
            </a:r>
            <a:r>
              <a:rPr kumimoji="1" lang="ja-JP" altLang="en-US" sz="1400" b="1" u="sng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400" b="1" u="sng" smtClean="0">
                <a:solidFill>
                  <a:schemeClr val="tx1"/>
                </a:solidFill>
              </a:rPr>
              <a:t>（</a:t>
            </a:r>
            <a:r>
              <a:rPr lang="ja-JP" altLang="en-US" sz="1400" b="1" u="sng" smtClean="0">
                <a:solidFill>
                  <a:schemeClr val="tx1"/>
                </a:solidFill>
              </a:rPr>
              <a:t>氏名を記入）</a:t>
            </a:r>
            <a:r>
              <a:rPr lang="ja-JP" altLang="en-US" sz="1400" b="1" u="sng" dirty="0">
                <a:solidFill>
                  <a:schemeClr val="tx1"/>
                </a:solidFill>
              </a:rPr>
              <a:t>　　　　</a:t>
            </a:r>
            <a:endParaRPr kumimoji="1" lang="en-US" altLang="ja-JP" sz="14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研修先で天災・事故・事件等に遭った場合</a:t>
            </a:r>
            <a:r>
              <a:rPr lang="en-US" altLang="ja-JP" sz="1000" dirty="0" smtClean="0">
                <a:solidFill>
                  <a:schemeClr val="tx1"/>
                </a:solidFill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</a:rPr>
            </a:br>
            <a:r>
              <a:rPr lang="ja-JP" altLang="en-US" sz="1000" dirty="0" smtClean="0">
                <a:solidFill>
                  <a:schemeClr val="tx1"/>
                </a:solidFill>
              </a:rPr>
              <a:t>（行方不明・死亡時は研修先大学・機関等の担当者が豊橋技術科学大学等へ報告）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tabLst>
                <a:tab pos="1884363" algn="l"/>
              </a:tabLst>
            </a:pPr>
            <a:r>
              <a:rPr kumimoji="1" lang="en-US" altLang="ja-JP" sz="1200" u="sng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200" u="sng" dirty="0" smtClean="0">
                <a:solidFill>
                  <a:schemeClr val="tx1"/>
                </a:solidFill>
              </a:rPr>
              <a:t>現地連絡先</a:t>
            </a:r>
            <a:r>
              <a:rPr kumimoji="1" lang="en-US" altLang="ja-JP" sz="1200" u="sng" dirty="0" smtClean="0">
                <a:solidFill>
                  <a:schemeClr val="tx1"/>
                </a:solidFill>
              </a:rPr>
              <a:t>】	</a:t>
            </a:r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1520" y="5068280"/>
            <a:ext cx="3916431" cy="12882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</a:rPr>
              <a:t>研修先大学・機関等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400" dirty="0" smtClean="0">
                <a:solidFill>
                  <a:schemeClr val="tx1"/>
                </a:solidFill>
              </a:rPr>
            </a:br>
            <a:r>
              <a:rPr kumimoji="1" lang="ja-JP" altLang="en-US" sz="1050" dirty="0" smtClean="0">
                <a:solidFill>
                  <a:schemeClr val="tx1"/>
                </a:solidFill>
              </a:rPr>
              <a:t>（派遣先の大学・機関）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defTabSz="2513013"/>
            <a:r>
              <a:rPr lang="ja-JP" altLang="en-US" sz="1200" u="sng" dirty="0" smtClean="0">
                <a:solidFill>
                  <a:schemeClr val="tx1"/>
                </a:solidFill>
              </a:rPr>
              <a:t>大学・機関名：</a:t>
            </a:r>
            <a:r>
              <a:rPr lang="en-US" altLang="ja-JP" sz="1200" u="sng" dirty="0" smtClean="0">
                <a:solidFill>
                  <a:schemeClr val="tx1"/>
                </a:solidFill>
              </a:rPr>
              <a:t>	</a:t>
            </a:r>
          </a:p>
          <a:p>
            <a:pPr defTabSz="2513013"/>
            <a:r>
              <a:rPr kumimoji="1" lang="ja-JP" altLang="en-US" sz="1200" u="sng" dirty="0" smtClean="0">
                <a:solidFill>
                  <a:schemeClr val="tx1"/>
                </a:solidFill>
              </a:rPr>
              <a:t>担当者名：</a:t>
            </a:r>
            <a:r>
              <a:rPr kumimoji="1" lang="en-US" altLang="ja-JP" sz="1200" u="sng" dirty="0" smtClean="0">
                <a:solidFill>
                  <a:schemeClr val="tx1"/>
                </a:solidFill>
              </a:rPr>
              <a:t>	</a:t>
            </a:r>
          </a:p>
          <a:p>
            <a:pPr defTabSz="2513013"/>
            <a:r>
              <a:rPr kumimoji="1" lang="ja-JP" altLang="en-US" sz="1200" u="sng" dirty="0" smtClean="0">
                <a:solidFill>
                  <a:schemeClr val="tx1"/>
                </a:solidFill>
              </a:rPr>
              <a:t>電話番号：</a:t>
            </a:r>
            <a:r>
              <a:rPr kumimoji="1" lang="en-US" altLang="ja-JP" sz="1200" u="sng" dirty="0" smtClean="0">
                <a:solidFill>
                  <a:schemeClr val="tx1"/>
                </a:solidFill>
              </a:rPr>
              <a:t>	</a:t>
            </a:r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>
            <a:stCxn id="3" idx="6"/>
            <a:endCxn id="38" idx="2"/>
          </p:cNvCxnSpPr>
          <p:nvPr/>
        </p:nvCxnSpPr>
        <p:spPr>
          <a:xfrm>
            <a:off x="3307308" y="1703411"/>
            <a:ext cx="1615158" cy="3301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624383" y="908720"/>
            <a:ext cx="792088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国内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727049" y="909303"/>
            <a:ext cx="792000" cy="25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国外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>
            <a:stCxn id="38" idx="5"/>
            <a:endCxn id="7" idx="7"/>
          </p:cNvCxnSpPr>
          <p:nvPr/>
        </p:nvCxnSpPr>
        <p:spPr>
          <a:xfrm flipH="1">
            <a:off x="8263968" y="2200468"/>
            <a:ext cx="178620" cy="2818136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6" idx="4"/>
            <a:endCxn id="7" idx="0"/>
          </p:cNvCxnSpPr>
          <p:nvPr/>
        </p:nvCxnSpPr>
        <p:spPr>
          <a:xfrm>
            <a:off x="6588224" y="4186024"/>
            <a:ext cx="332226" cy="611128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10" idx="6"/>
            <a:endCxn id="6" idx="2"/>
          </p:cNvCxnSpPr>
          <p:nvPr/>
        </p:nvCxnSpPr>
        <p:spPr>
          <a:xfrm>
            <a:off x="4139952" y="3609020"/>
            <a:ext cx="864096" cy="940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0" idx="5"/>
            <a:endCxn id="7" idx="1"/>
          </p:cNvCxnSpPr>
          <p:nvPr/>
        </p:nvCxnSpPr>
        <p:spPr>
          <a:xfrm>
            <a:off x="3675958" y="4041817"/>
            <a:ext cx="1900973" cy="976787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stCxn id="3" idx="3"/>
            <a:endCxn id="11" idx="1"/>
          </p:cNvCxnSpPr>
          <p:nvPr/>
        </p:nvCxnSpPr>
        <p:spPr>
          <a:xfrm>
            <a:off x="784392" y="2112590"/>
            <a:ext cx="40676" cy="314434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3" idx="4"/>
            <a:endCxn id="10" idx="0"/>
          </p:cNvCxnSpPr>
          <p:nvPr/>
        </p:nvCxnSpPr>
        <p:spPr>
          <a:xfrm>
            <a:off x="1829418" y="2282078"/>
            <a:ext cx="726358" cy="71487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1" idx="0"/>
            <a:endCxn id="10" idx="4"/>
          </p:cNvCxnSpPr>
          <p:nvPr/>
        </p:nvCxnSpPr>
        <p:spPr>
          <a:xfrm flipV="1">
            <a:off x="2209736" y="4221088"/>
            <a:ext cx="346040" cy="847192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3635896" y="1340768"/>
            <a:ext cx="10610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97957" y="3204941"/>
            <a:ext cx="9688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60232" y="4293096"/>
            <a:ext cx="9566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44320" y="2564904"/>
            <a:ext cx="11193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175148" y="2420888"/>
            <a:ext cx="9566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6453336"/>
            <a:ext cx="88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連絡先は各自事前に確認し、記入しておきましょう。記入後、留守宅のご家族にも渡しておいて下さい。</a:t>
            </a:r>
            <a:endParaRPr kumimoji="1" lang="ja-JP" altLang="en-US" sz="1400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105489"/>
            <a:ext cx="4395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263968" y="3691014"/>
            <a:ext cx="931466" cy="226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339752" y="4581128"/>
            <a:ext cx="871005" cy="360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755265" y="4365104"/>
            <a:ext cx="9688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連絡・相談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922466" y="1008436"/>
            <a:ext cx="4124080" cy="13965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文部科学省・外務省等の関係省庁</a:t>
            </a:r>
            <a:endParaRPr kumimoji="1" lang="en-US" altLang="ja-JP" sz="1200" b="1" dirty="0" smtClean="0">
              <a:solidFill>
                <a:srgbClr val="FF0000"/>
              </a:solidFill>
            </a:endParaRPr>
          </a:p>
          <a:p>
            <a:pPr algn="ctr">
              <a:tabLst>
                <a:tab pos="2779713" algn="l"/>
              </a:tabLst>
            </a:pPr>
            <a:r>
              <a:rPr lang="ja-JP" altLang="en-US" sz="1000" dirty="0" smtClean="0">
                <a:solidFill>
                  <a:schemeClr val="tx1"/>
                </a:solidFill>
              </a:rPr>
              <a:t>高等</a:t>
            </a:r>
            <a:r>
              <a:rPr lang="ja-JP" altLang="en-US" sz="1000" dirty="0">
                <a:solidFill>
                  <a:schemeClr val="tx1"/>
                </a:solidFill>
              </a:rPr>
              <a:t>教育局学生・留学生課留学生</a:t>
            </a:r>
            <a:r>
              <a:rPr lang="ja-JP" altLang="en-US" sz="1000" dirty="0" smtClean="0">
                <a:solidFill>
                  <a:schemeClr val="tx1"/>
                </a:solidFill>
              </a:rPr>
              <a:t>交流室政策調査係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　　　平日</a:t>
            </a:r>
            <a:r>
              <a:rPr lang="ja-JP" altLang="en-US" sz="1000" dirty="0">
                <a:solidFill>
                  <a:schemeClr val="tx1"/>
                </a:solidFill>
              </a:rPr>
              <a:t>（代表）：</a:t>
            </a:r>
            <a:r>
              <a:rPr lang="en-US" altLang="ja-JP" sz="1000" dirty="0">
                <a:solidFill>
                  <a:schemeClr val="tx1"/>
                </a:solidFill>
              </a:rPr>
              <a:t>03-5253-4111(</a:t>
            </a:r>
            <a:r>
              <a:rPr lang="ja-JP" altLang="en-US" sz="1000" dirty="0">
                <a:solidFill>
                  <a:schemeClr val="tx1"/>
                </a:solidFill>
              </a:rPr>
              <a:t>内線</a:t>
            </a:r>
            <a:r>
              <a:rPr lang="en-US" altLang="ja-JP" sz="1000" dirty="0">
                <a:solidFill>
                  <a:schemeClr val="tx1"/>
                </a:solidFill>
              </a:rPr>
              <a:t>3433) 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　　　休日</a:t>
            </a:r>
            <a:r>
              <a:rPr lang="ja-JP" altLang="en-US" sz="1000" dirty="0">
                <a:solidFill>
                  <a:schemeClr val="tx1"/>
                </a:solidFill>
              </a:rPr>
              <a:t>：</a:t>
            </a:r>
            <a:r>
              <a:rPr lang="en-US" altLang="ja-JP" sz="1000" dirty="0" smtClean="0">
                <a:solidFill>
                  <a:schemeClr val="tx1"/>
                </a:solidFill>
              </a:rPr>
              <a:t>080-7703-1068</a:t>
            </a: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  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外務省海外邦人安全課</a:t>
            </a: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直通</a:t>
            </a:r>
            <a:r>
              <a:rPr lang="ja-JP" altLang="en-US" sz="1000" dirty="0">
                <a:solidFill>
                  <a:schemeClr val="tx1"/>
                </a:solidFill>
              </a:rPr>
              <a:t>：</a:t>
            </a:r>
            <a:r>
              <a:rPr lang="en-US" altLang="ja-JP" sz="1000" dirty="0" smtClean="0">
                <a:solidFill>
                  <a:schemeClr val="tx1"/>
                </a:solidFill>
              </a:rPr>
              <a:t>03-5501-8160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c16e858e-d917-41d5-9ecc-06315966ea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116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別表1 ：海外渡航時の危機管理体制 「研修先などで天災・事件・事故等が発生した場合の連絡網の体制」（国外連絡網）</vt:lpstr>
    </vt:vector>
  </TitlesOfParts>
  <Company>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Miki Iwahashi</dc:creator>
  <cp:lastModifiedBy>JIM</cp:lastModifiedBy>
  <cp:revision>55</cp:revision>
  <cp:lastPrinted>2017-03-07T07:20:55Z</cp:lastPrinted>
  <dcterms:created xsi:type="dcterms:W3CDTF">2013-07-23T06:20:40Z</dcterms:created>
  <dcterms:modified xsi:type="dcterms:W3CDTF">2019-07-08T06:45:14Z</dcterms:modified>
</cp:coreProperties>
</file>